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54F"/>
    <a:srgbClr val="2E1B39"/>
    <a:srgbClr val="682A00"/>
    <a:srgbClr val="0B1627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0533-5945-4988-A46B-D58F5382A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CC843-A052-4E63-8E3B-1EA48BC7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4C083-F562-49E2-B085-A0A03D61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39DA-AC4E-4983-8471-D7149334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5B7DB-B3BE-4ECC-8529-A2E90F5C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5BE9-F056-409C-8D9A-F49B0ED6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5C027-A76F-4F01-9223-B57A660D5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271F-B15D-4DEE-89E3-4D68A4A2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4C2A-D4B6-474B-BC8C-DE1CA5E4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5F4CF-7742-4642-BA41-7CB618F4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73AA5-4C46-4163-B177-16669CCC4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00FB-60C7-4069-9846-EF0F1060C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4FF8E-E784-4454-8F74-E4A3B955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95293-6180-4B6D-B190-0DFFAEBF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53350-92F4-43EB-A9A3-87B0F729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4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CD91-787C-43B0-8DF6-F8D525B0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BA44-A79A-4AAF-AF17-9A352CC8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4C5FC-F968-44C5-97E5-E967E014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77A0-9A8D-4EB1-A623-92075E54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30C9-DEDB-4497-904B-4F08236C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71DA-F6EC-494E-A828-CD4DED68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20CA5-28F2-47D9-A0FC-DEF5A5DC6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CD14-D8C7-4D99-AB6C-2F7558A9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B137B-1C80-4089-9775-DED057E9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E1C04-A32F-4E42-97C7-8EABDFB4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6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017C-B644-4794-86FE-89D17515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3168-71BA-4F6A-848B-0AAADFB34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83682-1456-4BE6-9ED8-FF2A4629F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E7B82-2D2A-45D2-871A-DC163FB3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C774B-2461-450A-AE35-5DDDFF6D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63C28-3269-45AB-BA36-EBDD80F6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6992-F399-406A-A628-1F063C21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F2C4-162F-482A-887F-BC33C431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1031-9F2E-49C6-9D0D-364EC8610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08356-4AAF-4DCA-A19F-7FE02042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19FA7-A87D-4B8D-B0FC-68E4067C7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5F22F-0B40-4A37-8FBE-833FED66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E920F-0019-4537-B7BF-2FADC2E6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38F98-9945-4C10-A1A5-36F722A1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F06C-C900-4B68-B26F-0A3B5B69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A7B26-ADEB-4351-97F5-0E696964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72552-856B-4A8C-BA25-16C79A6A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DBC21-1FD8-4DC9-9229-4263AB01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956CB-62D3-4092-AF35-02AC3D3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9D26D-6A22-4431-B70C-DB579D66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533B6-5344-401E-90E9-19452CC1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1B68-6784-4877-A65E-8A890843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40AD-DDDC-48A3-B90B-CE98F9E3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1A76-1C53-4465-ACB1-0D6B3DD3A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660AE-E85D-487A-9FA3-02D48D3F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38750-A373-4A5D-A474-3E4CA18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7CB65-1F3B-4F47-B105-3204526F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8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5F37-1296-42A3-BA0A-646FFA48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09E16-73E8-40B9-92DA-1E8E51596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CA5E7-FEDE-4DD1-8E9D-B7E7979D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1987B-5C17-4FC0-AB3E-5C580CF0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4BA64-D7C3-494D-89A5-0C8F4200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EA311-7A2C-4703-A4CF-E54CAC05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D9B2B-28DE-4964-B33E-889D5315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E0384-5E2C-488E-A1A3-5346A34B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5CE1-F973-475A-8CAE-1DA5BE7BF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7DCB-BDB3-4BD9-A707-5DDF3B275BC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4D68-B82B-48BC-8030-AFF431007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4E36-30A0-4B5B-9F41-1C5881CF1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C4C-54AB-4771-B9EB-64EDA5695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AF3BF5-3982-411A-A65C-B0AA4FA7F2F1}"/>
              </a:ext>
            </a:extLst>
          </p:cNvPr>
          <p:cNvSpPr/>
          <p:nvPr/>
        </p:nvSpPr>
        <p:spPr bwMode="auto">
          <a:xfrm>
            <a:off x="0" y="0"/>
            <a:ext cx="7772400" cy="6858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667E-ACB9-4394-89AD-B8AA9D9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8412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Surface Pressure and Wind Patterns</a:t>
            </a:r>
            <a:endParaRPr lang="en-US" sz="4400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5E84AED-C498-4137-85FC-AF12D067B8E2}"/>
              </a:ext>
            </a:extLst>
          </p:cNvPr>
          <p:cNvSpPr/>
          <p:nvPr/>
        </p:nvSpPr>
        <p:spPr bwMode="auto">
          <a:xfrm>
            <a:off x="0" y="0"/>
            <a:ext cx="4876800" cy="6858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881B801-F7F4-496D-BBDC-F2FEA56F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43" y="4074736"/>
            <a:ext cx="2598259" cy="26113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CA20-8172-4937-82D6-C3810EE2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908" y="5288897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60BC3-EE94-4D47-B048-2FE4F97ED22F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02CBD-4140-4BF6-985B-86E37F2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Pressure Gradient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046F-2750-4DE7-AEF3-E654F992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419677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Winds at the surface exist due to pressure gradients at various scales.</a:t>
            </a:r>
          </a:p>
          <a:p>
            <a:r>
              <a:rPr lang="en-US" sz="2400" dirty="0"/>
              <a:t>Pressure gradients exist due to features such as spatial temperature differences.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Observed average surface pressure and winds during January">
            <a:extLst>
              <a:ext uri="{FF2B5EF4-FFF2-40B4-BE49-F238E27FC236}">
                <a16:creationId xmlns:a16="http://schemas.microsoft.com/office/drawing/2014/main" id="{C29CD254-8D82-47EF-A11A-49F13B76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75" y="1510903"/>
            <a:ext cx="5480623" cy="327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a Surface Temperature - an overview | ScienceDirect Topics">
            <a:extLst>
              <a:ext uri="{FF2B5EF4-FFF2-40B4-BE49-F238E27FC236}">
                <a16:creationId xmlns:a16="http://schemas.microsoft.com/office/drawing/2014/main" id="{0285B6E1-DE10-4D56-BE05-A868CBF0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0" y="3866145"/>
            <a:ext cx="4478798" cy="262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CB8F8E-F456-4D72-8D65-FA8E79809DD4}"/>
              </a:ext>
            </a:extLst>
          </p:cNvPr>
          <p:cNvSpPr/>
          <p:nvPr/>
        </p:nvSpPr>
        <p:spPr>
          <a:xfrm>
            <a:off x="5666575" y="4994635"/>
            <a:ext cx="558902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features also play a role (i.e., topography), which means pressure, temperature, and wind may not always perfectly align.</a:t>
            </a:r>
          </a:p>
        </p:txBody>
      </p:sp>
    </p:spTree>
    <p:extLst>
      <p:ext uri="{BB962C8B-B14F-4D97-AF65-F5344CB8AC3E}">
        <p14:creationId xmlns:p14="http://schemas.microsoft.com/office/powerpoint/2010/main" val="496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DCB6-F09C-4A9F-8BBF-80C087ED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Coriolis and Friction 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0BA-3FB4-4556-9E6A-408ACBA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sz="2400" dirty="0"/>
              <a:t>Due to Coriolis and Friction, surface winds “curve” as the air moves from high to low pressure.</a:t>
            </a:r>
          </a:p>
          <a:p>
            <a:r>
              <a:rPr lang="en-US" sz="2400" dirty="0"/>
              <a:t>This curvature is relative and exists due to the rotation of the Earth.</a:t>
            </a:r>
          </a:p>
          <a:p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BDE7382-A769-4F71-B8ED-1F03103AF411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What Causes Ocean Currents?">
            <a:extLst>
              <a:ext uri="{FF2B5EF4-FFF2-40B4-BE49-F238E27FC236}">
                <a16:creationId xmlns:a16="http://schemas.microsoft.com/office/drawing/2014/main" id="{9AD3B8F5-E450-480D-879C-A47AB9AA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1217"/>
            <a:ext cx="4572000" cy="441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 49.5 Comparing High and Low Pressure Systems - YouTube">
            <a:extLst>
              <a:ext uri="{FF2B5EF4-FFF2-40B4-BE49-F238E27FC236}">
                <a16:creationId xmlns:a16="http://schemas.microsoft.com/office/drawing/2014/main" id="{5E39082B-C324-423B-BEF6-9E4C3145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7694" b="7046"/>
          <a:stretch/>
        </p:blipFill>
        <p:spPr bwMode="auto">
          <a:xfrm>
            <a:off x="6617616" y="3924071"/>
            <a:ext cx="3846137" cy="238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2885-CAD6-4FBB-A17F-6D195B27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Two Reference Frames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E6B9-D854-4707-B772-D32B9045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Remember that we (the observer) are ON the Earth, while the air is ABOVE the Earth.  Two different reference frames. 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EC29803-5C85-4AB7-A648-7D0E5A2399A6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Kushagra Srivastava: Understanding the Concept of Pseudo Force ...">
            <a:extLst>
              <a:ext uri="{FF2B5EF4-FFF2-40B4-BE49-F238E27FC236}">
                <a16:creationId xmlns:a16="http://schemas.microsoft.com/office/drawing/2014/main" id="{696BEE31-F914-4C68-B861-45AE5CFC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2" y="2848442"/>
            <a:ext cx="5837979" cy="382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45B1F3-DB07-4895-9D5F-C3976EA27C8A}"/>
              </a:ext>
            </a:extLst>
          </p:cNvPr>
          <p:cNvSpPr/>
          <p:nvPr/>
        </p:nvSpPr>
        <p:spPr>
          <a:xfrm>
            <a:off x="7208363" y="3918895"/>
            <a:ext cx="477310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Imagine watching someone throwing a ball inside a moving car while you’re standing still watching the car drive by.</a:t>
            </a:r>
          </a:p>
        </p:txBody>
      </p:sp>
    </p:spTree>
    <p:extLst>
      <p:ext uri="{BB962C8B-B14F-4D97-AF65-F5344CB8AC3E}">
        <p14:creationId xmlns:p14="http://schemas.microsoft.com/office/powerpoint/2010/main" val="8938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BA209F9-3B61-4294-BE98-B2960EF8C704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Different Types of Wind Patterns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0AF4-39D3-49DE-A464-4C8E5401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81" y="1524000"/>
            <a:ext cx="562991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 general, air flows in a </a:t>
            </a:r>
            <a:r>
              <a:rPr lang="en-US" sz="2400" b="1" u="sng" dirty="0"/>
              <a:t>cyclonic</a:t>
            </a:r>
            <a:r>
              <a:rPr lang="en-US" sz="2400" dirty="0"/>
              <a:t> direction (counter-clockwise in the Northern Hemisphere) around surface low pressures and flows in an </a:t>
            </a:r>
            <a:r>
              <a:rPr lang="en-US" sz="2400" b="1" u="sng" dirty="0"/>
              <a:t>anti-cyclonic</a:t>
            </a:r>
            <a:r>
              <a:rPr lang="en-US" sz="2400" dirty="0"/>
              <a:t> direction (clockwise in the Northern Hemisphere) around surface high pressures.</a:t>
            </a:r>
          </a:p>
          <a:p>
            <a:r>
              <a:rPr lang="en-US" sz="2400" dirty="0"/>
              <a:t>Backwards in the Southern Hemisphere since a person would be oriented upside-down!</a:t>
            </a:r>
          </a:p>
          <a:p>
            <a:endParaRPr lang="en-US" dirty="0"/>
          </a:p>
        </p:txBody>
      </p:sp>
      <p:pic>
        <p:nvPicPr>
          <p:cNvPr id="2050" name="Picture 2" descr="Truth Revealer on Twitter: &quot;FACT #7 - Earth is NOT Flat ...">
            <a:extLst>
              <a:ext uri="{FF2B5EF4-FFF2-40B4-BE49-F238E27FC236}">
                <a16:creationId xmlns:a16="http://schemas.microsoft.com/office/drawing/2014/main" id="{621EB9B0-113E-4FF5-A6B4-EDD2E0B3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41" y="1524000"/>
            <a:ext cx="5283274" cy="516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B4911B-C61F-4E86-AF11-FF05675B8A4D}"/>
              </a:ext>
            </a:extLst>
          </p:cNvPr>
          <p:cNvSpPr txBox="1"/>
          <p:nvPr/>
        </p:nvSpPr>
        <p:spPr>
          <a:xfrm>
            <a:off x="3500711" y="5462925"/>
            <a:ext cx="361316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Hurricanes and Cyclones are viewed the same as star gazing due to Earth’s Rotation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D9019A33-334F-47AE-849D-C1118D7B268A}"/>
              </a:ext>
            </a:extLst>
          </p:cNvPr>
          <p:cNvCxnSpPr>
            <a:cxnSpLocks/>
          </p:cNvCxnSpPr>
          <p:nvPr/>
        </p:nvCxnSpPr>
        <p:spPr>
          <a:xfrm flipV="1">
            <a:off x="5307291" y="4387659"/>
            <a:ext cx="1720841" cy="940329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yclonic Rotation: The Direction a Cyclone or Hurricane Rotates ...">
            <a:extLst>
              <a:ext uri="{FF2B5EF4-FFF2-40B4-BE49-F238E27FC236}">
                <a16:creationId xmlns:a16="http://schemas.microsoft.com/office/drawing/2014/main" id="{CE92FF2A-23F1-4454-952B-B743E5313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27698"/>
          <a:stretch/>
        </p:blipFill>
        <p:spPr bwMode="auto">
          <a:xfrm>
            <a:off x="445752" y="5026010"/>
            <a:ext cx="2808572" cy="169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DB46DC-8061-40E2-A55A-BB5305E955EF}"/>
              </a:ext>
            </a:extLst>
          </p:cNvPr>
          <p:cNvSpPr/>
          <p:nvPr/>
        </p:nvSpPr>
        <p:spPr>
          <a:xfrm>
            <a:off x="9653047" y="4326902"/>
            <a:ext cx="763572" cy="263951"/>
          </a:xfrm>
          <a:prstGeom prst="rect">
            <a:avLst/>
          </a:prstGeom>
          <a:solidFill>
            <a:srgbClr val="0B16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908E0-6F02-48F1-B46A-62CDCEED8E50}"/>
              </a:ext>
            </a:extLst>
          </p:cNvPr>
          <p:cNvSpPr txBox="1"/>
          <p:nvPr/>
        </p:nvSpPr>
        <p:spPr>
          <a:xfrm>
            <a:off x="9596487" y="4279769"/>
            <a:ext cx="93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Earth’s</a:t>
            </a:r>
          </a:p>
        </p:txBody>
      </p:sp>
    </p:spTree>
    <p:extLst>
      <p:ext uri="{BB962C8B-B14F-4D97-AF65-F5344CB8AC3E}">
        <p14:creationId xmlns:p14="http://schemas.microsoft.com/office/powerpoint/2010/main" val="290156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4AF6BB-70A9-4765-8049-7EB259706F8E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23C3A-414E-43DA-A5C7-1F2ABCDD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Surface Pressure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0282-8CDB-4442-843B-DF82DFB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30625" cy="4351338"/>
          </a:xfrm>
        </p:spPr>
        <p:txBody>
          <a:bodyPr/>
          <a:lstStyle/>
          <a:p>
            <a:r>
              <a:rPr lang="en-US" sz="2400" dirty="0"/>
              <a:t>Meteorologists use surface pressure and wind maps as a guide for locating the position of certain types of weather:</a:t>
            </a:r>
          </a:p>
          <a:p>
            <a:pPr lvl="1"/>
            <a:r>
              <a:rPr lang="en-US" dirty="0"/>
              <a:t>Precipitation and clouds are usually associated with </a:t>
            </a:r>
            <a:r>
              <a:rPr lang="en-US" b="1" dirty="0"/>
              <a:t>low pressure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Clear skies are usually associated with </a:t>
            </a:r>
            <a:r>
              <a:rPr lang="en-US" b="1" dirty="0"/>
              <a:t>high pressure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 descr="Pressure Gradient Force | Science Primer">
            <a:extLst>
              <a:ext uri="{FF2B5EF4-FFF2-40B4-BE49-F238E27FC236}">
                <a16:creationId xmlns:a16="http://schemas.microsoft.com/office/drawing/2014/main" id="{83302B24-7E62-4AF8-9AE8-DA598964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09" y="4444279"/>
            <a:ext cx="2076961" cy="215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ssure Weather / Blood - Lessons - Tes Teach">
            <a:extLst>
              <a:ext uri="{FF2B5EF4-FFF2-40B4-BE49-F238E27FC236}">
                <a16:creationId xmlns:a16="http://schemas.microsoft.com/office/drawing/2014/main" id="{65FA5239-650B-4630-BFE1-4C125BB0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14" y="1524000"/>
            <a:ext cx="4956404" cy="371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6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7A40D-9AB6-478F-8CC3-D421903CB432}"/>
</file>

<file path=customXml/itemProps2.xml><?xml version="1.0" encoding="utf-8"?>
<ds:datastoreItem xmlns:ds="http://schemas.openxmlformats.org/officeDocument/2006/customXml" ds:itemID="{BDC61BFD-AD01-4FF8-9173-39BDD2C258B7}"/>
</file>

<file path=customXml/itemProps3.xml><?xml version="1.0" encoding="utf-8"?>
<ds:datastoreItem xmlns:ds="http://schemas.openxmlformats.org/officeDocument/2006/customXml" ds:itemID="{8ED95411-E0AC-409E-8E4E-E74F7DCF723E}"/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257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Office Theme</vt:lpstr>
      <vt:lpstr>Surface Pressure and Wind Patterns</vt:lpstr>
      <vt:lpstr>Pressure Gradient</vt:lpstr>
      <vt:lpstr>Coriolis and Friction </vt:lpstr>
      <vt:lpstr>Two Reference Frames</vt:lpstr>
      <vt:lpstr>Different Types of Wind Patterns</vt:lpstr>
      <vt:lpstr>Surface Pressure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Pressure and Wind Patterns</dc:title>
  <dc:creator>Jolie Kavanagh</dc:creator>
  <cp:lastModifiedBy>Jolie Kavanagh</cp:lastModifiedBy>
  <cp:revision>10</cp:revision>
  <dcterms:created xsi:type="dcterms:W3CDTF">2020-05-27T13:17:40Z</dcterms:created>
  <dcterms:modified xsi:type="dcterms:W3CDTF">2020-06-05T14:51:53Z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39200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